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8"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6" autoAdjust="0"/>
    <p:restoredTop sz="94523" autoAdjust="0"/>
  </p:normalViewPr>
  <p:slideViewPr>
    <p:cSldViewPr snapToGrid="0" snapToObjects="1" showGuides="1">
      <p:cViewPr>
        <p:scale>
          <a:sx n="22" d="100"/>
          <a:sy n="22" d="100"/>
        </p:scale>
        <p:origin x="144" y="-608"/>
      </p:cViewPr>
      <p:guideLst>
        <p:guide orient="horz" pos="3318"/>
        <p:guide orient="horz" pos="288"/>
        <p:guide orient="horz" pos="20160"/>
        <p:guide orient="horz"/>
        <p:guide pos="581"/>
        <p:guide pos="27069"/>
        <p:guide pos="207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11/29/17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11290694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3533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9380731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0.jpeg"/><Relationship Id="rId10" Type="http://schemas.openxmlformats.org/officeDocument/2006/relationships/oleObject" Target="../embeddings/oleObject1.bin"/><Relationship Id="rId11" Type="http://schemas.openxmlformats.org/officeDocument/2006/relationships/image" Target="../media/image1.wmf"/><Relationship Id="rId12" Type="http://schemas.openxmlformats.org/officeDocument/2006/relationships/oleObject" Target="../embeddings/oleObject2.bin"/><Relationship Id="rId13" Type="http://schemas.openxmlformats.org/officeDocument/2006/relationships/image" Target="../media/image2.wmf"/><Relationship Id="rId14" Type="http://schemas.openxmlformats.org/officeDocument/2006/relationships/oleObject" Target="../embeddings/oleObject3.bin"/><Relationship Id="rId15" Type="http://schemas.openxmlformats.org/officeDocument/2006/relationships/image" Target="../media/image3.wmf"/><Relationship Id="rId16" Type="http://schemas.openxmlformats.org/officeDocument/2006/relationships/image" Target="../media/image9.png"/><Relationship Id="rId17" Type="http://schemas.openxmlformats.org/officeDocument/2006/relationships/oleObject" Target="../embeddings/oleObject4.bin"/><Relationship Id="rId18" Type="http://schemas.openxmlformats.org/officeDocument/2006/relationships/image" Target="../media/image4.wmf"/><Relationship Id="rId19"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vmlDrawing" Target="../drawings/vmlDrawing1.v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4.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oleObject" Target="../embeddings/oleObject11.bin"/><Relationship Id="rId17" Type="http://schemas.openxmlformats.org/officeDocument/2006/relationships/image" Target="../media/image1.wmf"/><Relationship Id="rId18" Type="http://schemas.openxmlformats.org/officeDocument/2006/relationships/oleObject" Target="../embeddings/oleObject12.bin"/><Relationship Id="rId19" Type="http://schemas.openxmlformats.org/officeDocument/2006/relationships/image" Target="../media/image2.wmf"/><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theme" Target="../theme/theme3.xml"/><Relationship Id="rId4" Type="http://schemas.openxmlformats.org/officeDocument/2006/relationships/vmlDrawing" Target="../drawings/vmlDrawing3.vml"/><Relationship Id="rId5" Type="http://schemas.openxmlformats.org/officeDocument/2006/relationships/oleObject" Target="../embeddings/oleObject9.bin"/><Relationship Id="rId6" Type="http://schemas.openxmlformats.org/officeDocument/2006/relationships/image" Target="../media/image3.wmf"/><Relationship Id="rId7" Type="http://schemas.openxmlformats.org/officeDocument/2006/relationships/image" Target="../media/image9.png"/><Relationship Id="rId8" Type="http://schemas.openxmlformats.org/officeDocument/2006/relationships/oleObject" Target="../embeddings/oleObject10.bin"/><Relationship Id="rId9" Type="http://schemas.openxmlformats.org/officeDocument/2006/relationships/image" Target="../media/image4.wmf"/><Relationship Id="rId10" Type="http://schemas.openxmlformats.org/officeDocument/2006/relationships/hyperlink" Target="http://www.facebook.com/pages/PosterPresentationscom/217914411419?v=app_4949752878&amp;ref=ts"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446073" y="5475145"/>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6"/>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7"/>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8"/>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8"/>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9"/>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1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18" name="Image" r:id="rId12" imgW="1828440" imgH="1117440" progId="Photoshop.Image.13">
                      <p:embed/>
                    </p:oleObj>
                  </mc:Choice>
                  <mc:Fallback>
                    <p:oleObj name="Image" r:id="rId12" imgW="1828440" imgH="1117440" progId="Photoshop.Image.13">
                      <p:embed/>
                      <p:pic>
                        <p:nvPicPr>
                          <p:cNvPr id="0" name=""/>
                          <p:cNvPicPr/>
                          <p:nvPr/>
                        </p:nvPicPr>
                        <p:blipFill>
                          <a:blip r:embed="rId13"/>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19" name="Image" r:id="rId14" imgW="4571280" imgH="1688760" progId="Photoshop.Image.13">
                    <p:embed/>
                  </p:oleObj>
                </mc:Choice>
                <mc:Fallback>
                  <p:oleObj name="Image" r:id="rId14" imgW="4571280" imgH="1688760" progId="Photoshop.Image.13">
                    <p:embed/>
                    <p:pic>
                      <p:nvPicPr>
                        <p:cNvPr id="0" name=""/>
                        <p:cNvPicPr/>
                        <p:nvPr/>
                      </p:nvPicPr>
                      <p:blipFill>
                        <a:blip r:embed="rId15"/>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6"/>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20" name="Image" r:id="rId17" imgW="1574280" imgH="1053720" progId="Photoshop.Image.13">
                    <p:embed/>
                  </p:oleObj>
                </mc:Choice>
                <mc:Fallback>
                  <p:oleObj name="Image" r:id="rId17" imgW="1574280" imgH="1053720" progId="Photoshop.Image.13">
                    <p:embed/>
                    <p:pic>
                      <p:nvPicPr>
                        <p:cNvPr id="0" name=""/>
                        <p:cNvPicPr/>
                        <p:nvPr/>
                      </p:nvPicPr>
                      <p:blipFill>
                        <a:blip r:embed="rId18"/>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9"/>
              </p:cNvPr>
              <p:cNvPicPr>
                <a:picLocks noChangeAspect="1" noChangeArrowheads="1"/>
              </p:cNvPicPr>
              <p:nvPr userDrawn="1"/>
            </p:nvPicPr>
            <p:blipFill>
              <a:blip r:embed="rId20"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userDrawn="1"/>
        </p:nvSpPr>
        <p:spPr>
          <a:xfrm>
            <a:off x="44487207" y="31252910"/>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Tree>
  </p:cSld>
  <p:clrMap bg1="lt1" tx1="dk1" bg2="lt2" tx2="dk2" accent1="accent1" accent2="accent2" accent3="accent3" accent4="accent4" accent5="accent5" accent6="accent6" hlink="hlink" folHlink="folHlink"/>
  <p:sldLayoutIdLst>
    <p:sldLayoutId id="2147483652" r:id="rId1"/>
    <p:sldLayoutId id="2147483743" r:id="rId2"/>
    <p:sldLayoutId id="2147483757" r:id="rId3"/>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4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4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4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4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29382628" y="5392017"/>
            <a:ext cx="13577436" cy="2675787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790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userDrawn="1"/>
        </p:nvSpPr>
        <p:spPr>
          <a:xfrm>
            <a:off x="44483668"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61" name="Image" r:id="rId5" imgW="4571280" imgH="1688760" progId="Photoshop.Image.13">
                    <p:embed/>
                  </p:oleObj>
                </mc:Choice>
                <mc:Fallback>
                  <p:oleObj name="Image" r:id="rId5" imgW="4571280" imgH="1688760" progId="Photoshop.Image.13">
                    <p:embed/>
                    <p:pic>
                      <p:nvPicPr>
                        <p:cNvPr id="0" name=""/>
                        <p:cNvPicPr/>
                        <p:nvPr/>
                      </p:nvPicPr>
                      <p:blipFill>
                        <a:blip r:embed="rId6"/>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7"/>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62" name="Image" r:id="rId8" imgW="1574280" imgH="1053720" progId="Photoshop.Image.13">
                    <p:embed/>
                  </p:oleObj>
                </mc:Choice>
                <mc:Fallback>
                  <p:oleObj name="Image" r:id="rId8" imgW="1574280" imgH="1053720" progId="Photoshop.Image.13">
                    <p:embed/>
                    <p:pic>
                      <p:nvPicPr>
                        <p:cNvPr id="0" name=""/>
                        <p:cNvPicPr/>
                        <p:nvPr/>
                      </p:nvPicPr>
                      <p:blipFill>
                        <a:blip r:embed="rId9"/>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10"/>
              </p:cNvPr>
              <p:cNvPicPr>
                <a:picLocks noChangeAspect="1" noChangeArrowheads="1"/>
              </p:cNvPicPr>
              <p:nvPr userDrawn="1"/>
            </p:nvPicPr>
            <p:blipFill>
              <a:blip r:embed="rId11"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2"/>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3"/>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4"/>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4"/>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5"/>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63" name="Image" r:id="rId16" imgW="1828440" imgH="1117440" progId="Photoshop.Image.13">
                      <p:embed/>
                    </p:oleObj>
                  </mc:Choice>
                  <mc:Fallback>
                    <p:oleObj name="Image" r:id="rId16" imgW="1828440" imgH="1117440" progId="Photoshop.Image.13">
                      <p:embed/>
                      <p:pic>
                        <p:nvPicPr>
                          <p:cNvPr id="0" name=""/>
                          <p:cNvPicPr/>
                          <p:nvPr/>
                        </p:nvPicPr>
                        <p:blipFill>
                          <a:blip r:embed="rId17"/>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64" name="Image" r:id="rId18" imgW="1828440" imgH="1117440" progId="Photoshop.Image.13">
                      <p:embed/>
                    </p:oleObj>
                  </mc:Choice>
                  <mc:Fallback>
                    <p:oleObj name="Image" r:id="rId18" imgW="1828440" imgH="1117440" progId="Photoshop.Image.13">
                      <p:embed/>
                      <p:pic>
                        <p:nvPicPr>
                          <p:cNvPr id="0" name=""/>
                          <p:cNvPicPr/>
                          <p:nvPr/>
                        </p:nvPicPr>
                        <p:blipFill>
                          <a:blip r:embed="rId19"/>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userDrawn="1"/>
        </p:nvSpPr>
        <p:spPr>
          <a:xfrm>
            <a:off x="44487207" y="31298534"/>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
        <p:nvSpPr>
          <p:cNvPr id="40" name="Text Box 14"/>
          <p:cNvSpPr txBox="1">
            <a:spLocks noChangeArrowheads="1"/>
          </p:cNvSpPr>
          <p:nvPr userDrawn="1"/>
        </p:nvSpPr>
        <p:spPr bwMode="auto">
          <a:xfrm>
            <a:off x="1484177" y="32306273"/>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 id="2147483660" r:id="rId2"/>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sanchez113@mail.csuchico.edu" TargetMode="External"/><Relationship Id="rId4" Type="http://schemas.openxmlformats.org/officeDocument/2006/relationships/hyperlink" Target="mailto:jtucay@mail.csuchico.edu" TargetMode="External"/><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hyperlink" Target="http://www.heretohelp.bc.ca/factsheet/childhood-sexual-abuse-a-mental-health-iss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04186" y="6295353"/>
            <a:ext cx="13591277" cy="11818598"/>
          </a:xfrm>
        </p:spPr>
        <p:txBody>
          <a:bodyPr/>
          <a:lstStyle/>
          <a:p>
            <a:r>
              <a:rPr lang="en-US" sz="3000" dirty="0" smtClean="0"/>
              <a:t>It </a:t>
            </a:r>
            <a:r>
              <a:rPr lang="en-US" sz="3000" dirty="0"/>
              <a:t>is stupefying to consider abusing a child, but according to the </a:t>
            </a:r>
            <a:r>
              <a:rPr lang="en-US" sz="3000" i="1" dirty="0"/>
              <a:t>National Statistics on Child Abuse</a:t>
            </a:r>
            <a:r>
              <a:rPr lang="en-US" sz="3000" dirty="0"/>
              <a:t>,</a:t>
            </a:r>
            <a:r>
              <a:rPr lang="en-US" sz="3000" i="1" dirty="0"/>
              <a:t> </a:t>
            </a:r>
            <a:r>
              <a:rPr lang="en-US" sz="3000" dirty="0"/>
              <a:t>over a quarter of a million children in the United states are abused every year. When these children grow to be adults, they only know of a cruel world.</a:t>
            </a:r>
            <a:r>
              <a:rPr lang="en-US" sz="3000" b="1" dirty="0"/>
              <a:t> </a:t>
            </a:r>
            <a:r>
              <a:rPr lang="en-US" sz="3000" dirty="0"/>
              <a:t>In the past, multiple studies have been conducted that have shown, to a significant extent, that people who have a history of being abused as a child tend to display psychological problems as an adult. We believe this research to be important because if someone is abused as a child, they may need help coping and existing in the world.  So, we conduct this data collection to better understand if there is indeed a correlation between being abused as a child and having psychological issues as an adult.</a:t>
            </a:r>
          </a:p>
          <a:p>
            <a:r>
              <a:rPr lang="en-US" sz="3000" dirty="0"/>
              <a:t>        In the article “Family Environment, Personality, and Psychological Symptoms in Adults </a:t>
            </a:r>
            <a:r>
              <a:rPr lang="en-US" sz="3000" dirty="0" err="1"/>
              <a:t>SexuallyAbused</a:t>
            </a:r>
            <a:r>
              <a:rPr lang="en-US" sz="3000" dirty="0"/>
              <a:t> as Children,” the authors found that people who had been abused as children grew up to have problems including things such as depression, low self-esteem, anxiety, PTSD, and suicidal thoughts/actions (</a:t>
            </a:r>
            <a:r>
              <a:rPr lang="en-US" sz="3000" dirty="0" err="1"/>
              <a:t>Drerup</a:t>
            </a:r>
            <a:r>
              <a:rPr lang="en-US" sz="3000" dirty="0"/>
              <a:t>). In many incidences, these adults have issues connecting with people, they don’t tend to agree often, and aren’t open to new things.</a:t>
            </a:r>
          </a:p>
          <a:p>
            <a:r>
              <a:rPr lang="en-US" sz="3000" dirty="0"/>
              <a:t>        Rahm, </a:t>
            </a:r>
            <a:r>
              <a:rPr lang="en-US" sz="3000" dirty="0" err="1"/>
              <a:t>Renck</a:t>
            </a:r>
            <a:r>
              <a:rPr lang="en-US" sz="3000" dirty="0"/>
              <a:t>, and </a:t>
            </a:r>
            <a:r>
              <a:rPr lang="en-US" sz="3000" dirty="0" err="1"/>
              <a:t>Ringsberg</a:t>
            </a:r>
            <a:r>
              <a:rPr lang="en-US" sz="3000" dirty="0"/>
              <a:t> (2013) found poor mental health and feelings of shame in women who were abused as children, along with a high risk of developing post traumatic stress disorder</a:t>
            </a:r>
            <a:r>
              <a:rPr lang="en-US" sz="3000" dirty="0" smtClean="0"/>
              <a:t>. </a:t>
            </a:r>
            <a:r>
              <a:rPr lang="en-US" sz="3200" dirty="0" smtClean="0"/>
              <a:t>Another study </a:t>
            </a:r>
            <a:r>
              <a:rPr lang="en-US" sz="3200" dirty="0"/>
              <a:t>conducted by </a:t>
            </a:r>
            <a:r>
              <a:rPr lang="en-US" sz="3200" dirty="0" err="1"/>
              <a:t>Heger</a:t>
            </a:r>
            <a:r>
              <a:rPr lang="en-US" sz="3200" dirty="0"/>
              <a:t> and team, they found that 67% of girls who were abused as children displayed symptoms of depression, which is consistent with our findings.</a:t>
            </a:r>
            <a:r>
              <a:rPr lang="en-US" sz="3000" dirty="0"/>
              <a:t/>
            </a:r>
            <a:br>
              <a:rPr lang="en-US" sz="3000" dirty="0"/>
            </a:br>
            <a:r>
              <a:rPr lang="en-US" sz="3000" dirty="0"/>
              <a:t>        We are interested in seeing how abuse at a young age, under 18 years old, can affect their mental health as adults. Specifically the correlation between abuse and how it makes them feel about themselves and if they develop depression.</a:t>
            </a:r>
          </a:p>
        </p:txBody>
      </p:sp>
      <p:sp>
        <p:nvSpPr>
          <p:cNvPr id="3" name="Text Placeholder 2"/>
          <p:cNvSpPr>
            <a:spLocks noGrp="1"/>
          </p:cNvSpPr>
          <p:nvPr>
            <p:ph type="body" sz="quarter" idx="11"/>
          </p:nvPr>
        </p:nvSpPr>
        <p:spPr>
          <a:xfrm>
            <a:off x="919159" y="5595222"/>
            <a:ext cx="13573126" cy="754045"/>
          </a:xfrm>
        </p:spPr>
        <p:txBody>
          <a:bodyPr/>
          <a:lstStyle/>
          <a:p>
            <a:r>
              <a:rPr lang="en-US" dirty="0" smtClean="0"/>
              <a:t>INTRODUCTION</a:t>
            </a:r>
            <a:endParaRPr lang="en-US" dirty="0"/>
          </a:p>
        </p:txBody>
      </p:sp>
      <p:sp>
        <p:nvSpPr>
          <p:cNvPr id="4" name="Text Placeholder 3"/>
          <p:cNvSpPr>
            <a:spLocks noGrp="1"/>
          </p:cNvSpPr>
          <p:nvPr>
            <p:ph type="body" sz="quarter" idx="19"/>
          </p:nvPr>
        </p:nvSpPr>
        <p:spPr>
          <a:xfrm>
            <a:off x="902599" y="21791177"/>
            <a:ext cx="13592864" cy="2492968"/>
          </a:xfrm>
        </p:spPr>
        <p:txBody>
          <a:bodyPr/>
          <a:lstStyle/>
          <a:p>
            <a:pPr marL="342900" indent="-342900">
              <a:buFont typeface="Arial" charset="0"/>
              <a:buChar char="•"/>
            </a:pPr>
            <a:r>
              <a:rPr lang="en-US" sz="3000" dirty="0"/>
              <a:t>Is there a correlation between people who are physically abused before the age of 18 and having a sense of inferiority to those around them as adults? </a:t>
            </a:r>
          </a:p>
          <a:p>
            <a:pPr marL="342900" indent="-342900">
              <a:buFont typeface="Arial" charset="0"/>
              <a:buChar char="•"/>
            </a:pPr>
            <a:r>
              <a:rPr lang="en-US" sz="3000" dirty="0"/>
              <a:t>Is there a correlation between being abused as a child and developing depression?</a:t>
            </a:r>
          </a:p>
          <a:p>
            <a:endParaRPr lang="en-US" sz="3000" dirty="0"/>
          </a:p>
        </p:txBody>
      </p:sp>
      <p:sp>
        <p:nvSpPr>
          <p:cNvPr id="5" name="Text Placeholder 4"/>
          <p:cNvSpPr>
            <a:spLocks noGrp="1"/>
          </p:cNvSpPr>
          <p:nvPr>
            <p:ph type="body" sz="quarter" idx="20"/>
          </p:nvPr>
        </p:nvSpPr>
        <p:spPr>
          <a:xfrm>
            <a:off x="902599" y="20893754"/>
            <a:ext cx="13573125" cy="754045"/>
          </a:xfrm>
        </p:spPr>
        <p:txBody>
          <a:bodyPr/>
          <a:lstStyle/>
          <a:p>
            <a:r>
              <a:rPr lang="en-US" dirty="0" smtClean="0"/>
              <a:t>QUESTIONS</a:t>
            </a:r>
            <a:endParaRPr lang="en-US" dirty="0"/>
          </a:p>
        </p:txBody>
      </p:sp>
      <p:sp>
        <p:nvSpPr>
          <p:cNvPr id="6" name="Text Placeholder 5"/>
          <p:cNvSpPr>
            <a:spLocks noGrp="1"/>
          </p:cNvSpPr>
          <p:nvPr>
            <p:ph type="body" sz="quarter" idx="21"/>
          </p:nvPr>
        </p:nvSpPr>
        <p:spPr>
          <a:xfrm>
            <a:off x="964205" y="27695703"/>
            <a:ext cx="13571534" cy="3970295"/>
          </a:xfrm>
        </p:spPr>
        <p:txBody>
          <a:bodyPr/>
          <a:lstStyle/>
          <a:p>
            <a:pPr marL="342900" indent="-342900">
              <a:buFont typeface="Arial" charset="0"/>
              <a:buChar char="•"/>
            </a:pPr>
            <a:r>
              <a:rPr lang="en-US" sz="3000" dirty="0"/>
              <a:t>Respondents conducted survey at home as an in-home questionnaire</a:t>
            </a:r>
          </a:p>
          <a:p>
            <a:pPr marL="342900" indent="-342900">
              <a:buFont typeface="Arial" charset="0"/>
              <a:buChar char="•"/>
            </a:pPr>
            <a:r>
              <a:rPr lang="en-US" sz="3000" dirty="0"/>
              <a:t>Some variables were collapsed into binary variables to compare broader questions. </a:t>
            </a:r>
          </a:p>
          <a:p>
            <a:pPr marL="342900" indent="-342900">
              <a:buFont typeface="Arial" charset="0"/>
              <a:buChar char="•"/>
            </a:pPr>
            <a:r>
              <a:rPr lang="en-US" sz="3000" dirty="0"/>
              <a:t>Responses such as “don’t know,” “refused,” “legitimate skip,” and in some cases “this never happened to me” we omitted and classified as NA in order to get more clear results.</a:t>
            </a:r>
          </a:p>
          <a:p>
            <a:pPr marL="342900" indent="-342900">
              <a:buFont typeface="Arial" charset="0"/>
              <a:buChar char="•"/>
            </a:pPr>
            <a:r>
              <a:rPr lang="en-US" sz="3000" dirty="0" err="1"/>
              <a:t>RStudio</a:t>
            </a:r>
            <a:r>
              <a:rPr lang="en-US" sz="3000" dirty="0"/>
              <a:t> was used to view relationships  between variables</a:t>
            </a:r>
          </a:p>
          <a:p>
            <a:endParaRPr lang="en-US" dirty="0"/>
          </a:p>
        </p:txBody>
      </p:sp>
      <p:sp>
        <p:nvSpPr>
          <p:cNvPr id="7" name="Text Placeholder 6"/>
          <p:cNvSpPr>
            <a:spLocks noGrp="1"/>
          </p:cNvSpPr>
          <p:nvPr>
            <p:ph type="body" sz="quarter" idx="22"/>
          </p:nvPr>
        </p:nvSpPr>
        <p:spPr>
          <a:xfrm>
            <a:off x="841783" y="26911898"/>
            <a:ext cx="13571534" cy="754045"/>
          </a:xfrm>
        </p:spPr>
        <p:txBody>
          <a:bodyPr/>
          <a:lstStyle/>
          <a:p>
            <a:r>
              <a:rPr lang="en-US" dirty="0" smtClean="0"/>
              <a:t>METHODS</a:t>
            </a:r>
            <a:endParaRPr lang="en-US" dirty="0"/>
          </a:p>
        </p:txBody>
      </p:sp>
      <p:sp>
        <p:nvSpPr>
          <p:cNvPr id="8" name="Text Placeholder 7"/>
          <p:cNvSpPr>
            <a:spLocks noGrp="1"/>
          </p:cNvSpPr>
          <p:nvPr>
            <p:ph type="body" sz="quarter" idx="23"/>
          </p:nvPr>
        </p:nvSpPr>
        <p:spPr>
          <a:xfrm>
            <a:off x="21873380" y="8132987"/>
            <a:ext cx="7084175" cy="954085"/>
          </a:xfrm>
        </p:spPr>
        <p:txBody>
          <a:bodyPr/>
          <a:lstStyle/>
          <a:p>
            <a:r>
              <a:rPr lang="en-US" sz="1600" b="1" dirty="0" smtClean="0"/>
              <a:t>Table 1. Number of males and females in each “Feeling Inferior” category</a:t>
            </a:r>
            <a:endParaRPr lang="en-US" sz="1600" b="1" dirty="0"/>
          </a:p>
        </p:txBody>
      </p:sp>
      <p:sp>
        <p:nvSpPr>
          <p:cNvPr id="9" name="Text Placeholder 8"/>
          <p:cNvSpPr>
            <a:spLocks noGrp="1"/>
          </p:cNvSpPr>
          <p:nvPr>
            <p:ph type="body" sz="quarter" idx="24"/>
          </p:nvPr>
        </p:nvSpPr>
        <p:spPr/>
        <p:txBody>
          <a:bodyPr/>
          <a:lstStyle/>
          <a:p>
            <a:r>
              <a:rPr lang="en-US" dirty="0" smtClean="0"/>
              <a:t>RESULTS</a:t>
            </a:r>
            <a:endParaRPr lang="en-US" dirty="0"/>
          </a:p>
        </p:txBody>
      </p:sp>
      <p:sp>
        <p:nvSpPr>
          <p:cNvPr id="10" name="Text Placeholder 9"/>
          <p:cNvSpPr>
            <a:spLocks noGrp="1"/>
          </p:cNvSpPr>
          <p:nvPr>
            <p:ph type="body" sz="quarter" idx="25"/>
          </p:nvPr>
        </p:nvSpPr>
        <p:spPr>
          <a:xfrm>
            <a:off x="29395741" y="5586361"/>
            <a:ext cx="13576029" cy="754045"/>
          </a:xfrm>
        </p:spPr>
        <p:txBody>
          <a:bodyPr/>
          <a:lstStyle/>
          <a:p>
            <a:r>
              <a:rPr lang="en-US" dirty="0" smtClean="0"/>
              <a:t>CONCLUSION</a:t>
            </a:r>
            <a:endParaRPr lang="en-US" dirty="0"/>
          </a:p>
        </p:txBody>
      </p:sp>
      <p:sp>
        <p:nvSpPr>
          <p:cNvPr id="11" name="Text Placeholder 10"/>
          <p:cNvSpPr>
            <a:spLocks noGrp="1"/>
          </p:cNvSpPr>
          <p:nvPr>
            <p:ph type="body" sz="quarter" idx="26"/>
          </p:nvPr>
        </p:nvSpPr>
        <p:spPr>
          <a:xfrm>
            <a:off x="29395741" y="6295353"/>
            <a:ext cx="13576029" cy="6924950"/>
          </a:xfrm>
        </p:spPr>
        <p:txBody>
          <a:bodyPr/>
          <a:lstStyle/>
          <a:p>
            <a:r>
              <a:rPr lang="en-US" sz="3000" dirty="0" smtClean="0"/>
              <a:t>According to the Here to Help organization, children with mental health issues are twice as likely to report being abused as their peers. Our </a:t>
            </a:r>
            <a:r>
              <a:rPr lang="en-US" sz="3000" dirty="0"/>
              <a:t>graphical and inferential results displayed a significant relationship between those who were abused as children later on being diagnosed with depression. In fact, based on our tests, we found they are almost 2 times more likely to be diagnosed with depression than those who were not abused as children. Those abused as children were also significantly more likely to feel inferior to those around them than those who were not as abused as children. </a:t>
            </a:r>
            <a:r>
              <a:rPr lang="en-US" sz="3000" dirty="0" smtClean="0"/>
              <a:t>We attempted </a:t>
            </a:r>
            <a:r>
              <a:rPr lang="en-US" sz="3000" dirty="0"/>
              <a:t>to further specify our research by testing for a relationships between </a:t>
            </a:r>
            <a:r>
              <a:rPr lang="en-US" sz="3000" dirty="0" smtClean="0"/>
              <a:t>the specific </a:t>
            </a:r>
            <a:r>
              <a:rPr lang="en-US" sz="3000" dirty="0"/>
              <a:t>age at which someone was first abused </a:t>
            </a:r>
            <a:r>
              <a:rPr lang="en-US" sz="3000" dirty="0" smtClean="0"/>
              <a:t>as a child and whether it affected to </a:t>
            </a:r>
            <a:r>
              <a:rPr lang="en-US" sz="3000" dirty="0"/>
              <a:t>how often they feel inferior to </a:t>
            </a:r>
            <a:r>
              <a:rPr lang="en-US" sz="3000" dirty="0" smtClean="0"/>
              <a:t>others around them, </a:t>
            </a:r>
            <a:r>
              <a:rPr lang="en-US" sz="3000" dirty="0"/>
              <a:t>we failed to find a significant relationship. We did, however, find that women tend to feel inferior more frequently than men do</a:t>
            </a:r>
            <a:r>
              <a:rPr lang="en-US" sz="3000" dirty="0" smtClean="0"/>
              <a:t>. This seems logical due to the fact that women, statistically, are abused more than boys. </a:t>
            </a:r>
            <a:r>
              <a:rPr lang="en-US" sz="3000" dirty="0" smtClean="0"/>
              <a:t>Our research does not account for other factors such as counseling, that could help an abused child overcome depression.</a:t>
            </a:r>
            <a:endParaRPr lang="en-US" sz="3000" dirty="0"/>
          </a:p>
        </p:txBody>
      </p:sp>
      <p:sp>
        <p:nvSpPr>
          <p:cNvPr id="12" name="Text Placeholder 11"/>
          <p:cNvSpPr>
            <a:spLocks noGrp="1"/>
          </p:cNvSpPr>
          <p:nvPr>
            <p:ph type="body" sz="quarter" idx="27"/>
          </p:nvPr>
        </p:nvSpPr>
        <p:spPr>
          <a:xfrm>
            <a:off x="29385678" y="17501443"/>
            <a:ext cx="13576029" cy="754045"/>
          </a:xfrm>
        </p:spPr>
        <p:txBody>
          <a:bodyPr/>
          <a:lstStyle/>
          <a:p>
            <a:r>
              <a:rPr lang="en-US" dirty="0" smtClean="0"/>
              <a:t>IMPLICATIONS</a:t>
            </a:r>
            <a:endParaRPr lang="en-US" dirty="0"/>
          </a:p>
        </p:txBody>
      </p:sp>
      <p:sp>
        <p:nvSpPr>
          <p:cNvPr id="13" name="Text Placeholder 12"/>
          <p:cNvSpPr>
            <a:spLocks noGrp="1"/>
          </p:cNvSpPr>
          <p:nvPr>
            <p:ph type="body" sz="quarter" idx="28"/>
          </p:nvPr>
        </p:nvSpPr>
        <p:spPr>
          <a:xfrm>
            <a:off x="29385678" y="18630680"/>
            <a:ext cx="13581061" cy="5653465"/>
          </a:xfrm>
        </p:spPr>
        <p:txBody>
          <a:bodyPr/>
          <a:lstStyle/>
          <a:p>
            <a:pPr marL="342900" indent="-342900" fontAlgn="base">
              <a:buFont typeface="Arial" charset="0"/>
              <a:buChar char="•"/>
            </a:pPr>
            <a:r>
              <a:rPr lang="en-US" sz="3000" dirty="0"/>
              <a:t>After conducting multiple tests, we found that being abused as a child does significantly affect your chances </a:t>
            </a:r>
            <a:r>
              <a:rPr lang="en-US" sz="3000" dirty="0" smtClean="0"/>
              <a:t>of </a:t>
            </a:r>
            <a:r>
              <a:rPr lang="en-US" sz="3000" dirty="0"/>
              <a:t>being diagnosed with depression later on as well as feeling inferior to those around you.</a:t>
            </a:r>
          </a:p>
          <a:p>
            <a:pPr marL="342900" indent="-342900" fontAlgn="base">
              <a:buFont typeface="Arial" charset="0"/>
              <a:buChar char="•"/>
            </a:pPr>
            <a:r>
              <a:rPr lang="en-US" sz="3000" dirty="0"/>
              <a:t>This case study only focused on two very broad types of mental health issues, to further the research we could look </a:t>
            </a:r>
            <a:r>
              <a:rPr lang="en-US" sz="3000" dirty="0" smtClean="0"/>
              <a:t>into other types of mental health issues, such as PTSD.</a:t>
            </a:r>
          </a:p>
          <a:p>
            <a:pPr marL="342900" indent="-342900" fontAlgn="base">
              <a:buFont typeface="Arial" charset="0"/>
              <a:buChar char="•"/>
            </a:pPr>
            <a:r>
              <a:rPr lang="en-US" sz="3000" dirty="0" smtClean="0"/>
              <a:t>Research on how those abused as children attempted to cope may also be conducted. Did they go to counseling or did they turn to drugs and alcohol and how did it impact their mental health as adults. Counseling could have helped those abused and drugs and alcohol may have made their mental health worse or it may have helped.</a:t>
            </a:r>
            <a:endParaRPr lang="en-US" sz="3000" dirty="0"/>
          </a:p>
          <a:p>
            <a:endParaRPr lang="en-US" dirty="0"/>
          </a:p>
        </p:txBody>
      </p:sp>
      <p:sp>
        <p:nvSpPr>
          <p:cNvPr id="14" name="Text Placeholder 13"/>
          <p:cNvSpPr>
            <a:spLocks noGrp="1"/>
          </p:cNvSpPr>
          <p:nvPr>
            <p:ph type="body" sz="quarter" idx="29"/>
          </p:nvPr>
        </p:nvSpPr>
        <p:spPr>
          <a:xfrm>
            <a:off x="29390710" y="24755451"/>
            <a:ext cx="13576029" cy="754045"/>
          </a:xfrm>
        </p:spPr>
        <p:txBody>
          <a:bodyPr/>
          <a:lstStyle/>
          <a:p>
            <a:r>
              <a:rPr lang="en-US" dirty="0" smtClean="0"/>
              <a:t>REFERENCES</a:t>
            </a:r>
            <a:endParaRPr lang="en-US" dirty="0"/>
          </a:p>
        </p:txBody>
      </p:sp>
      <p:sp>
        <p:nvSpPr>
          <p:cNvPr id="15" name="Text Placeholder 14"/>
          <p:cNvSpPr>
            <a:spLocks noGrp="1"/>
          </p:cNvSpPr>
          <p:nvPr>
            <p:ph type="body" sz="quarter" idx="30"/>
          </p:nvPr>
        </p:nvSpPr>
        <p:spPr>
          <a:xfrm>
            <a:off x="29467487" y="25784577"/>
            <a:ext cx="13581061" cy="4191895"/>
          </a:xfrm>
        </p:spPr>
        <p:txBody>
          <a:bodyPr/>
          <a:lstStyle/>
          <a:p>
            <a:r>
              <a:rPr lang="en-US" sz="1800" dirty="0"/>
              <a:t>“Childhood Sexual Abuse: A Mental Health Issue.” </a:t>
            </a:r>
            <a:r>
              <a:rPr lang="en-US" sz="1800" i="1" dirty="0"/>
              <a:t>Childhood Sexual Abuse: A Mental Health Issue</a:t>
            </a:r>
            <a:r>
              <a:rPr lang="en-US" sz="1800" dirty="0"/>
              <a:t>, </a:t>
            </a:r>
            <a:r>
              <a:rPr lang="en-US" sz="1800" dirty="0" err="1"/>
              <a:t>HereToHelp</a:t>
            </a:r>
            <a:r>
              <a:rPr lang="en-US" sz="1800" dirty="0"/>
              <a:t>, 2015, </a:t>
            </a:r>
            <a:r>
              <a:rPr lang="en-US" sz="1800" dirty="0">
                <a:hlinkClick r:id="rId2"/>
              </a:rPr>
              <a:t>www.heretohelp.bc.ca/factsheet/childhood-sexual-abuse-a-mental-health-issue</a:t>
            </a:r>
            <a:r>
              <a:rPr lang="en-US" sz="1800" dirty="0" smtClean="0"/>
              <a:t>.</a:t>
            </a:r>
          </a:p>
          <a:p>
            <a:endParaRPr lang="en-US" sz="1800" dirty="0" smtClean="0"/>
          </a:p>
          <a:p>
            <a:r>
              <a:rPr lang="en-US" sz="1800" dirty="0" err="1" smtClean="0"/>
              <a:t>Drerup</a:t>
            </a:r>
            <a:r>
              <a:rPr lang="en-US" sz="1800" dirty="0" smtClean="0"/>
              <a:t> </a:t>
            </a:r>
            <a:r>
              <a:rPr lang="en-US" sz="1800" dirty="0"/>
              <a:t>Stokes, L., McCord, D., &amp; </a:t>
            </a:r>
            <a:r>
              <a:rPr lang="en-US" sz="1800" dirty="0" err="1"/>
              <a:t>Aydlett</a:t>
            </a:r>
            <a:r>
              <a:rPr lang="en-US" sz="1800" dirty="0"/>
              <a:t>, L. (2013). Family Environment, Personality, and Psychological Symptoms in Adults Sexually Abused as Children. Journal Of Child Sexual Abuse, 22(6), 658-676.doi:10.1080/10538712.2013.811142</a:t>
            </a:r>
          </a:p>
          <a:p>
            <a:r>
              <a:rPr lang="en-US" sz="1800" dirty="0"/>
              <a:t/>
            </a:r>
            <a:br>
              <a:rPr lang="en-US" sz="1800" dirty="0"/>
            </a:br>
            <a:r>
              <a:rPr lang="en-US" sz="1800" dirty="0" err="1"/>
              <a:t>Heger</a:t>
            </a:r>
            <a:r>
              <a:rPr lang="en-US" sz="1800" dirty="0"/>
              <a:t>, Astrid, et al. “Relationship of Child Sexual Abuse to Depression.” </a:t>
            </a:r>
            <a:r>
              <a:rPr lang="en-US" sz="1800" i="1" dirty="0"/>
              <a:t>Child Abuse and Neglect</a:t>
            </a:r>
            <a:r>
              <a:rPr lang="en-US" sz="1800" dirty="0"/>
              <a:t>, edited by Catherine </a:t>
            </a:r>
            <a:r>
              <a:rPr lang="en-US" sz="1800" dirty="0" err="1"/>
              <a:t>Koverola</a:t>
            </a:r>
            <a:r>
              <a:rPr lang="en-US" sz="1800" dirty="0"/>
              <a:t>, vol. 17, International Society for Prevention of Child Abuse and Neglect, 1992, pp. 393–400.</a:t>
            </a:r>
          </a:p>
          <a:p>
            <a:r>
              <a:rPr lang="en-US" sz="1800" dirty="0"/>
              <a:t/>
            </a:r>
            <a:br>
              <a:rPr lang="en-US" sz="1800" dirty="0"/>
            </a:br>
            <a:r>
              <a:rPr lang="en-US" sz="1800" dirty="0"/>
              <a:t>Rahm, G., </a:t>
            </a:r>
            <a:r>
              <a:rPr lang="en-US" sz="1800" dirty="0" err="1"/>
              <a:t>Renck</a:t>
            </a:r>
            <a:r>
              <a:rPr lang="en-US" sz="1800" dirty="0"/>
              <a:t>, B., &amp; </a:t>
            </a:r>
            <a:r>
              <a:rPr lang="en-US" sz="1800" dirty="0" err="1"/>
              <a:t>Ringsberg</a:t>
            </a:r>
            <a:r>
              <a:rPr lang="en-US" sz="1800" dirty="0"/>
              <a:t>, K. C. (2013). Psychological distress among women who were sexually abused as children. International Journal Of Social Welfare, 22(3), 269-278. doi:10.1111/j.1468-2397.2012.00898.x</a:t>
            </a:r>
          </a:p>
          <a:p>
            <a:endParaRPr lang="en-US" dirty="0"/>
          </a:p>
        </p:txBody>
      </p:sp>
      <p:sp>
        <p:nvSpPr>
          <p:cNvPr id="16" name="Text Placeholder 15"/>
          <p:cNvSpPr>
            <a:spLocks noGrp="1"/>
          </p:cNvSpPr>
          <p:nvPr>
            <p:ph type="body" sz="quarter" idx="150"/>
          </p:nvPr>
        </p:nvSpPr>
        <p:spPr/>
        <p:txBody>
          <a:bodyPr/>
          <a:lstStyle/>
          <a:p>
            <a:r>
              <a:rPr lang="en-US" dirty="0" smtClean="0"/>
              <a:t>California State University, Chico</a:t>
            </a:r>
            <a:endParaRPr lang="en-US" dirty="0"/>
          </a:p>
        </p:txBody>
      </p:sp>
      <p:sp>
        <p:nvSpPr>
          <p:cNvPr id="17" name="Text Placeholder 16"/>
          <p:cNvSpPr>
            <a:spLocks noGrp="1"/>
          </p:cNvSpPr>
          <p:nvPr>
            <p:ph type="body" sz="quarter" idx="151"/>
          </p:nvPr>
        </p:nvSpPr>
        <p:spPr/>
        <p:txBody>
          <a:bodyPr>
            <a:normAutofit fontScale="92500" lnSpcReduction="10000"/>
          </a:bodyPr>
          <a:lstStyle/>
          <a:p>
            <a:r>
              <a:rPr lang="en-US" dirty="0" smtClean="0"/>
              <a:t>Jacqueline Sanchez &amp; Jerry </a:t>
            </a:r>
            <a:r>
              <a:rPr lang="en-US" dirty="0" err="1" smtClean="0"/>
              <a:t>Tucay</a:t>
            </a:r>
            <a:endParaRPr lang="en-US" dirty="0"/>
          </a:p>
        </p:txBody>
      </p:sp>
      <p:sp>
        <p:nvSpPr>
          <p:cNvPr id="18" name="Text Placeholder 17"/>
          <p:cNvSpPr>
            <a:spLocks noGrp="1"/>
          </p:cNvSpPr>
          <p:nvPr>
            <p:ph type="body" sz="quarter" idx="153"/>
          </p:nvPr>
        </p:nvSpPr>
        <p:spPr/>
        <p:txBody>
          <a:bodyPr>
            <a:normAutofit fontScale="92500" lnSpcReduction="10000"/>
          </a:bodyPr>
          <a:lstStyle/>
          <a:p>
            <a:r>
              <a:rPr lang="en-US" dirty="0" smtClean="0"/>
              <a:t>ASSOCIATION OF CHILD ABUSE &amp; MENTAL HEALTH</a:t>
            </a:r>
            <a:endParaRPr lang="en-US" dirty="0"/>
          </a:p>
        </p:txBody>
      </p:sp>
      <p:sp>
        <p:nvSpPr>
          <p:cNvPr id="19" name="TextBox 18"/>
          <p:cNvSpPr txBox="1"/>
          <p:nvPr/>
        </p:nvSpPr>
        <p:spPr>
          <a:xfrm>
            <a:off x="841783" y="23772315"/>
            <a:ext cx="13532052" cy="661720"/>
          </a:xfrm>
          <a:prstGeom prst="rect">
            <a:avLst/>
          </a:prstGeom>
          <a:noFill/>
        </p:spPr>
        <p:txBody>
          <a:bodyPr wrap="square" rtlCol="0">
            <a:spAutoFit/>
          </a:bodyPr>
          <a:lstStyle/>
          <a:p>
            <a:pPr algn="ctr"/>
            <a:r>
              <a:rPr lang="en-US" sz="3700" b="1" u="sng" dirty="0" smtClean="0">
                <a:solidFill>
                  <a:schemeClr val="accent5">
                    <a:lumMod val="50000"/>
                  </a:schemeClr>
                </a:solidFill>
                <a:cs typeface="Times New Roman" panose="02020603050405020304" pitchFamily="18" charset="0"/>
              </a:rPr>
              <a:t>SAMPLE CHARACTERISTICS</a:t>
            </a:r>
            <a:endParaRPr lang="en-US" sz="3700" b="1" u="sng" dirty="0">
              <a:solidFill>
                <a:schemeClr val="accent5">
                  <a:lumMod val="50000"/>
                </a:schemeClr>
              </a:solidFill>
              <a:cs typeface="Times New Roman" panose="02020603050405020304" pitchFamily="18" charset="0"/>
            </a:endParaRPr>
          </a:p>
        </p:txBody>
      </p:sp>
      <p:sp>
        <p:nvSpPr>
          <p:cNvPr id="21" name="TextBox 20"/>
          <p:cNvSpPr txBox="1"/>
          <p:nvPr/>
        </p:nvSpPr>
        <p:spPr>
          <a:xfrm>
            <a:off x="983946" y="24674527"/>
            <a:ext cx="13532052" cy="2400657"/>
          </a:xfrm>
          <a:prstGeom prst="rect">
            <a:avLst/>
          </a:prstGeom>
          <a:noFill/>
        </p:spPr>
        <p:txBody>
          <a:bodyPr wrap="square" rtlCol="0">
            <a:spAutoFit/>
          </a:bodyPr>
          <a:lstStyle/>
          <a:p>
            <a:pPr marL="342900" indent="-342900">
              <a:buFont typeface="Arial" charset="0"/>
              <a:buChar char="•"/>
            </a:pPr>
            <a:r>
              <a:rPr lang="en-US" sz="2800" dirty="0">
                <a:solidFill>
                  <a:schemeClr val="accent5">
                    <a:lumMod val="50000"/>
                  </a:schemeClr>
                </a:solidFill>
                <a:latin typeface="Times New Roman" panose="02020603050405020304" pitchFamily="18" charset="0"/>
                <a:cs typeface="Times New Roman" panose="02020603050405020304" pitchFamily="18" charset="0"/>
              </a:rPr>
              <a:t> </a:t>
            </a:r>
            <a:r>
              <a:rPr lang="en-US" sz="3000" dirty="0">
                <a:solidFill>
                  <a:schemeClr val="accent5">
                    <a:lumMod val="50000"/>
                  </a:schemeClr>
                </a:solidFill>
                <a:latin typeface="Times New Roman" panose="02020603050405020304" pitchFamily="18" charset="0"/>
                <a:cs typeface="Times New Roman" panose="02020603050405020304" pitchFamily="18" charset="0"/>
              </a:rPr>
              <a:t>Adults surveyed in </a:t>
            </a:r>
            <a:r>
              <a:rPr lang="en-US" sz="3000" dirty="0" err="1">
                <a:solidFill>
                  <a:schemeClr val="accent5">
                    <a:lumMod val="50000"/>
                  </a:schemeClr>
                </a:solidFill>
                <a:latin typeface="Times New Roman" panose="02020603050405020304" pitchFamily="18" charset="0"/>
                <a:cs typeface="Times New Roman" panose="02020603050405020304" pitchFamily="18" charset="0"/>
              </a:rPr>
              <a:t>addhealth</a:t>
            </a:r>
            <a:r>
              <a:rPr lang="en-US" sz="3000" dirty="0">
                <a:solidFill>
                  <a:schemeClr val="accent5">
                    <a:lumMod val="50000"/>
                  </a:schemeClr>
                </a:solidFill>
                <a:latin typeface="Times New Roman" panose="02020603050405020304" pitchFamily="18" charset="0"/>
                <a:cs typeface="Times New Roman" panose="02020603050405020304" pitchFamily="18" charset="0"/>
              </a:rPr>
              <a:t> data from all over the U.S, 3147 males and 3356 females, ranging from ages 24-32</a:t>
            </a:r>
          </a:p>
          <a:p>
            <a:pPr marL="342900" indent="-342900">
              <a:buFont typeface="Arial" charset="0"/>
              <a:buChar char="•"/>
            </a:pPr>
            <a:r>
              <a:rPr lang="en-US" sz="3000" dirty="0">
                <a:solidFill>
                  <a:schemeClr val="accent5">
                    <a:lumMod val="50000"/>
                  </a:schemeClr>
                </a:solidFill>
                <a:latin typeface="Times New Roman" panose="02020603050405020304" pitchFamily="18" charset="0"/>
                <a:cs typeface="Times New Roman" panose="02020603050405020304" pitchFamily="18" charset="0"/>
              </a:rPr>
              <a:t>People physically abused before the age of 18 (2897 respondents- 18.4%) </a:t>
            </a:r>
          </a:p>
          <a:p>
            <a:pPr marL="342900" indent="-342900">
              <a:buFont typeface="Arial" charset="0"/>
              <a:buChar char="•"/>
            </a:pPr>
            <a:r>
              <a:rPr lang="en-US" sz="3000" dirty="0">
                <a:solidFill>
                  <a:schemeClr val="accent5">
                    <a:lumMod val="50000"/>
                  </a:schemeClr>
                </a:solidFill>
                <a:latin typeface="Times New Roman" panose="02020603050405020304" pitchFamily="18" charset="0"/>
                <a:cs typeface="Times New Roman" panose="02020603050405020304" pitchFamily="18" charset="0"/>
              </a:rPr>
              <a:t>Those diagnosed with depression (2406 respondents)</a:t>
            </a:r>
          </a:p>
          <a:p>
            <a:pPr marL="342900" indent="-342900">
              <a:buFont typeface="Arial" charset="0"/>
              <a:buChar char="•"/>
            </a:pPr>
            <a:r>
              <a:rPr lang="en-US" sz="3000" dirty="0">
                <a:solidFill>
                  <a:schemeClr val="accent5">
                    <a:lumMod val="50000"/>
                  </a:schemeClr>
                </a:solidFill>
                <a:latin typeface="Times New Roman" panose="02020603050405020304" pitchFamily="18" charset="0"/>
                <a:cs typeface="Times New Roman" panose="02020603050405020304" pitchFamily="18" charset="0"/>
              </a:rPr>
              <a:t>Those who feel inferior to others</a:t>
            </a:r>
          </a:p>
        </p:txBody>
      </p:sp>
      <p:sp>
        <p:nvSpPr>
          <p:cNvPr id="22" name="TextBox 21"/>
          <p:cNvSpPr txBox="1"/>
          <p:nvPr/>
        </p:nvSpPr>
        <p:spPr>
          <a:xfrm>
            <a:off x="29390710" y="29680850"/>
            <a:ext cx="13581060" cy="661720"/>
          </a:xfrm>
          <a:prstGeom prst="rect">
            <a:avLst/>
          </a:prstGeom>
          <a:noFill/>
        </p:spPr>
        <p:txBody>
          <a:bodyPr wrap="square" rtlCol="0">
            <a:spAutoFit/>
          </a:bodyPr>
          <a:lstStyle/>
          <a:p>
            <a:pPr algn="ctr"/>
            <a:r>
              <a:rPr lang="en-US" sz="3700" b="1" u="sng" dirty="0" smtClean="0">
                <a:solidFill>
                  <a:schemeClr val="accent5">
                    <a:lumMod val="50000"/>
                  </a:schemeClr>
                </a:solidFill>
                <a:cs typeface="Times New Roman" panose="02020603050405020304" pitchFamily="18" charset="0"/>
              </a:rPr>
              <a:t>CONTACTS</a:t>
            </a:r>
            <a:endParaRPr lang="en-US" sz="3700" b="1" u="sng" dirty="0">
              <a:solidFill>
                <a:schemeClr val="accent5">
                  <a:lumMod val="50000"/>
                </a:schemeClr>
              </a:solidFill>
              <a:cs typeface="Times New Roman" panose="02020603050405020304" pitchFamily="18" charset="0"/>
            </a:endParaRPr>
          </a:p>
        </p:txBody>
      </p:sp>
      <p:sp>
        <p:nvSpPr>
          <p:cNvPr id="23" name="TextBox 22"/>
          <p:cNvSpPr txBox="1"/>
          <p:nvPr/>
        </p:nvSpPr>
        <p:spPr>
          <a:xfrm>
            <a:off x="29395742" y="30559525"/>
            <a:ext cx="13576028"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hlinkClick r:id="rId3"/>
              </a:rPr>
              <a:t>jsanchez113@mail.csuchico.edu</a:t>
            </a: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hlinkClick r:id="rId4"/>
              </a:rPr>
              <a:t>jtucay@mail.csuchico.edu</a:t>
            </a:r>
            <a:endParaRPr lang="en-US" sz="250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a:blip r:embed="rId5"/>
          <a:stretch>
            <a:fillRect/>
          </a:stretch>
        </p:blipFill>
        <p:spPr>
          <a:xfrm>
            <a:off x="2224193" y="820942"/>
            <a:ext cx="3708400" cy="3708400"/>
          </a:xfrm>
          <a:prstGeom prst="rect">
            <a:avLst/>
          </a:prstGeom>
        </p:spPr>
      </p:pic>
      <p:pic>
        <p:nvPicPr>
          <p:cNvPr id="25" name="Picture 24"/>
          <p:cNvPicPr>
            <a:picLocks noChangeAspect="1"/>
          </p:cNvPicPr>
          <p:nvPr/>
        </p:nvPicPr>
        <p:blipFill>
          <a:blip r:embed="rId6"/>
          <a:stretch>
            <a:fillRect/>
          </a:stretch>
        </p:blipFill>
        <p:spPr>
          <a:xfrm>
            <a:off x="37183323" y="889131"/>
            <a:ext cx="5037141" cy="3709471"/>
          </a:xfrm>
          <a:prstGeom prst="rect">
            <a:avLst/>
          </a:prstGeom>
        </p:spPr>
      </p:pic>
      <p:pic>
        <p:nvPicPr>
          <p:cNvPr id="26" name="Picture 25"/>
          <p:cNvPicPr>
            <a:picLocks noChangeAspect="1"/>
          </p:cNvPicPr>
          <p:nvPr/>
        </p:nvPicPr>
        <p:blipFill>
          <a:blip r:embed="rId7"/>
          <a:stretch>
            <a:fillRect/>
          </a:stretch>
        </p:blipFill>
        <p:spPr>
          <a:xfrm>
            <a:off x="9079943" y="17933376"/>
            <a:ext cx="3352994" cy="3467419"/>
          </a:xfrm>
          <a:prstGeom prst="rect">
            <a:avLst/>
          </a:prstGeom>
        </p:spPr>
      </p:pic>
      <p:pic>
        <p:nvPicPr>
          <p:cNvPr id="27" name="Picture 26"/>
          <p:cNvPicPr>
            <a:picLocks noChangeAspect="1"/>
          </p:cNvPicPr>
          <p:nvPr/>
        </p:nvPicPr>
        <p:blipFill rotWithShape="1">
          <a:blip r:embed="rId8"/>
          <a:srcRect t="4678" b="10031"/>
          <a:stretch/>
        </p:blipFill>
        <p:spPr>
          <a:xfrm>
            <a:off x="32751808" y="13149378"/>
            <a:ext cx="6848800" cy="3641157"/>
          </a:xfrm>
          <a:prstGeom prst="rect">
            <a:avLst/>
          </a:prstGeom>
        </p:spPr>
      </p:pic>
      <p:pic>
        <p:nvPicPr>
          <p:cNvPr id="28" name="Picture 27"/>
          <p:cNvPicPr>
            <a:picLocks noChangeAspect="1"/>
          </p:cNvPicPr>
          <p:nvPr/>
        </p:nvPicPr>
        <p:blipFill rotWithShape="1">
          <a:blip r:embed="rId9"/>
          <a:srcRect t="10022" r="6495" b="2432"/>
          <a:stretch/>
        </p:blipFill>
        <p:spPr>
          <a:xfrm>
            <a:off x="2526870" y="17840949"/>
            <a:ext cx="3103046" cy="3970295"/>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644222089"/>
              </p:ext>
            </p:extLst>
          </p:nvPr>
        </p:nvGraphicFramePr>
        <p:xfrm>
          <a:off x="22185533" y="8852371"/>
          <a:ext cx="6333836" cy="1698873"/>
        </p:xfrm>
        <a:graphic>
          <a:graphicData uri="http://schemas.openxmlformats.org/drawingml/2006/table">
            <a:tbl>
              <a:tblPr>
                <a:tableStyleId>{3C2FFA5D-87B4-456A-9821-1D502468CF0F}</a:tableStyleId>
              </a:tblPr>
              <a:tblGrid>
                <a:gridCol w="1477008"/>
                <a:gridCol w="1157655"/>
                <a:gridCol w="1157655"/>
                <a:gridCol w="1383863"/>
                <a:gridCol w="1157655"/>
              </a:tblGrid>
              <a:tr h="566291">
                <a:tc>
                  <a:txBody>
                    <a:bodyPr/>
                    <a:lstStyle/>
                    <a:p>
                      <a:pPr algn="l" fontAlgn="b"/>
                      <a:r>
                        <a:rPr lang="en-US" sz="1200" u="none" strike="noStrike">
                          <a:effectLst/>
                        </a:rPr>
                        <a:t>Feel Inferior</a:t>
                      </a:r>
                      <a:endParaRPr lang="en-US" sz="1200" b="1" i="0" u="none" strike="noStrike">
                        <a:solidFill>
                          <a:srgbClr val="FFFFFF"/>
                        </a:solidFill>
                        <a:effectLst/>
                        <a:latin typeface="Calibri" charset="0"/>
                      </a:endParaRPr>
                    </a:p>
                  </a:txBody>
                  <a:tcPr marL="6350" marR="6350" marT="6350" marB="0" anchor="b"/>
                </a:tc>
                <a:tc>
                  <a:txBody>
                    <a:bodyPr/>
                    <a:lstStyle/>
                    <a:p>
                      <a:pPr algn="l" fontAlgn="b"/>
                      <a:r>
                        <a:rPr lang="en-US" sz="1200" u="none" strike="noStrike" dirty="0">
                          <a:effectLst/>
                        </a:rPr>
                        <a:t>Mostly</a:t>
                      </a:r>
                      <a:endParaRPr lang="en-US" sz="1200" b="1" i="0" u="none" strike="noStrike" dirty="0">
                        <a:solidFill>
                          <a:srgbClr val="FFFFFF"/>
                        </a:solidFill>
                        <a:effectLst/>
                        <a:latin typeface="Calibri" charset="0"/>
                      </a:endParaRPr>
                    </a:p>
                  </a:txBody>
                  <a:tcPr marL="6350" marR="6350" marT="6350" marB="0" anchor="b"/>
                </a:tc>
                <a:tc>
                  <a:txBody>
                    <a:bodyPr/>
                    <a:lstStyle/>
                    <a:p>
                      <a:pPr algn="l" fontAlgn="b"/>
                      <a:r>
                        <a:rPr lang="en-US" sz="1200" u="none" strike="noStrike" dirty="0">
                          <a:effectLst/>
                        </a:rPr>
                        <a:t>A Lot</a:t>
                      </a:r>
                      <a:endParaRPr lang="en-US" sz="1200" b="1" i="0" u="none" strike="noStrike" dirty="0">
                        <a:solidFill>
                          <a:srgbClr val="FFFFFF"/>
                        </a:solidFill>
                        <a:effectLst/>
                        <a:latin typeface="Calibri" charset="0"/>
                      </a:endParaRPr>
                    </a:p>
                  </a:txBody>
                  <a:tcPr marL="6350" marR="6350" marT="6350" marB="0" anchor="b"/>
                </a:tc>
                <a:tc>
                  <a:txBody>
                    <a:bodyPr/>
                    <a:lstStyle/>
                    <a:p>
                      <a:pPr algn="l" fontAlgn="b"/>
                      <a:r>
                        <a:rPr lang="en-US" sz="1200" u="none" strike="noStrike">
                          <a:effectLst/>
                        </a:rPr>
                        <a:t>Sometimes</a:t>
                      </a:r>
                      <a:endParaRPr lang="en-US" sz="1200" b="1" i="0" u="none" strike="noStrike">
                        <a:solidFill>
                          <a:srgbClr val="FFFFFF"/>
                        </a:solidFill>
                        <a:effectLst/>
                        <a:latin typeface="Calibri" charset="0"/>
                      </a:endParaRPr>
                    </a:p>
                  </a:txBody>
                  <a:tcPr marL="6350" marR="6350" marT="6350" marB="0" anchor="b"/>
                </a:tc>
                <a:tc>
                  <a:txBody>
                    <a:bodyPr/>
                    <a:lstStyle/>
                    <a:p>
                      <a:pPr algn="l" fontAlgn="b"/>
                      <a:r>
                        <a:rPr lang="en-US" sz="1200" u="none" strike="noStrike">
                          <a:effectLst/>
                        </a:rPr>
                        <a:t>Never</a:t>
                      </a:r>
                      <a:endParaRPr lang="en-US" sz="1200" b="1" i="0" u="none" strike="noStrike">
                        <a:solidFill>
                          <a:srgbClr val="FFFFFF"/>
                        </a:solidFill>
                        <a:effectLst/>
                        <a:latin typeface="Calibri" charset="0"/>
                      </a:endParaRPr>
                    </a:p>
                  </a:txBody>
                  <a:tcPr marL="6350" marR="6350" marT="6350" marB="0" anchor="b"/>
                </a:tc>
              </a:tr>
              <a:tr h="566291">
                <a:tc>
                  <a:txBody>
                    <a:bodyPr/>
                    <a:lstStyle/>
                    <a:p>
                      <a:pPr algn="l" fontAlgn="b"/>
                      <a:r>
                        <a:rPr lang="en-US" sz="1200" u="none" strike="noStrike">
                          <a:effectLst/>
                        </a:rPr>
                        <a:t>Male</a:t>
                      </a:r>
                      <a:endParaRPr lang="en-US" sz="1200" b="0" i="0" u="none" strike="noStrike">
                        <a:solidFill>
                          <a:srgbClr val="FFFFFF"/>
                        </a:solidFill>
                        <a:effectLst/>
                        <a:latin typeface="Calibri" charset="0"/>
                      </a:endParaRPr>
                    </a:p>
                  </a:txBody>
                  <a:tcPr marL="6350" marR="6350" marT="6350" marB="0" anchor="b"/>
                </a:tc>
                <a:tc>
                  <a:txBody>
                    <a:bodyPr/>
                    <a:lstStyle/>
                    <a:p>
                      <a:pPr algn="r" fontAlgn="b"/>
                      <a:r>
                        <a:rPr lang="en-US" sz="1200" u="none" strike="noStrike">
                          <a:effectLst/>
                        </a:rPr>
                        <a:t>116</a:t>
                      </a:r>
                      <a:endParaRPr lang="en-US" sz="1200" b="0" i="0" u="none" strike="noStrike">
                        <a:solidFill>
                          <a:srgbClr val="FFFFFF"/>
                        </a:solidFill>
                        <a:effectLst/>
                        <a:latin typeface="Calibri" charset="0"/>
                      </a:endParaRPr>
                    </a:p>
                  </a:txBody>
                  <a:tcPr marL="6350" marR="6350" marT="6350" marB="0" anchor="b"/>
                </a:tc>
                <a:tc>
                  <a:txBody>
                    <a:bodyPr/>
                    <a:lstStyle/>
                    <a:p>
                      <a:pPr algn="r" fontAlgn="b"/>
                      <a:r>
                        <a:rPr lang="en-US" sz="1200" u="none" strike="noStrike">
                          <a:effectLst/>
                        </a:rPr>
                        <a:t>338</a:t>
                      </a:r>
                      <a:endParaRPr lang="en-US" sz="1200" b="0" i="0" u="none" strike="noStrike">
                        <a:solidFill>
                          <a:srgbClr val="FFFFFF"/>
                        </a:solidFill>
                        <a:effectLst/>
                        <a:latin typeface="Calibri" charset="0"/>
                      </a:endParaRPr>
                    </a:p>
                  </a:txBody>
                  <a:tcPr marL="6350" marR="6350" marT="6350" marB="0" anchor="b"/>
                </a:tc>
                <a:tc>
                  <a:txBody>
                    <a:bodyPr/>
                    <a:lstStyle/>
                    <a:p>
                      <a:pPr algn="r" fontAlgn="b"/>
                      <a:r>
                        <a:rPr lang="en-US" sz="1200" u="none" strike="noStrike">
                          <a:effectLst/>
                        </a:rPr>
                        <a:t>729</a:t>
                      </a:r>
                      <a:endParaRPr lang="en-US" sz="1200" b="0" i="0" u="none" strike="noStrike">
                        <a:solidFill>
                          <a:srgbClr val="FFFFFF"/>
                        </a:solidFill>
                        <a:effectLst/>
                        <a:latin typeface="Calibri" charset="0"/>
                      </a:endParaRPr>
                    </a:p>
                  </a:txBody>
                  <a:tcPr marL="6350" marR="6350" marT="6350" marB="0" anchor="b"/>
                </a:tc>
                <a:tc>
                  <a:txBody>
                    <a:bodyPr/>
                    <a:lstStyle/>
                    <a:p>
                      <a:pPr algn="r" fontAlgn="b"/>
                      <a:r>
                        <a:rPr lang="en-US" sz="1200" u="none" strike="noStrike">
                          <a:effectLst/>
                        </a:rPr>
                        <a:t>1166</a:t>
                      </a:r>
                      <a:endParaRPr lang="en-US" sz="1200" b="0" i="0" u="none" strike="noStrike">
                        <a:solidFill>
                          <a:srgbClr val="FFFFFF"/>
                        </a:solidFill>
                        <a:effectLst/>
                        <a:latin typeface="Calibri" charset="0"/>
                      </a:endParaRPr>
                    </a:p>
                  </a:txBody>
                  <a:tcPr marL="6350" marR="6350" marT="6350" marB="0" anchor="b"/>
                </a:tc>
              </a:tr>
              <a:tr h="566291">
                <a:tc>
                  <a:txBody>
                    <a:bodyPr/>
                    <a:lstStyle/>
                    <a:p>
                      <a:pPr algn="l" fontAlgn="b"/>
                      <a:r>
                        <a:rPr lang="en-US" sz="1200" u="none" strike="noStrike" dirty="0">
                          <a:effectLst/>
                        </a:rPr>
                        <a:t>Female</a:t>
                      </a:r>
                      <a:endParaRPr lang="en-US" sz="1200" b="0" i="0" u="none" strike="noStrike" dirty="0">
                        <a:solidFill>
                          <a:srgbClr val="FFFFFF"/>
                        </a:solidFill>
                        <a:effectLst/>
                        <a:latin typeface="Calibri" charset="0"/>
                      </a:endParaRPr>
                    </a:p>
                  </a:txBody>
                  <a:tcPr marL="6350" marR="6350" marT="6350" marB="0" anchor="b"/>
                </a:tc>
                <a:tc>
                  <a:txBody>
                    <a:bodyPr/>
                    <a:lstStyle/>
                    <a:p>
                      <a:pPr algn="r" fontAlgn="b"/>
                      <a:r>
                        <a:rPr lang="en-US" sz="1200" u="none" strike="noStrike" dirty="0">
                          <a:effectLst/>
                        </a:rPr>
                        <a:t>131</a:t>
                      </a:r>
                      <a:endParaRPr lang="en-US" sz="1200" b="0" i="0" u="none" strike="noStrike" dirty="0">
                        <a:solidFill>
                          <a:srgbClr val="FFFFFF"/>
                        </a:solidFill>
                        <a:effectLst/>
                        <a:latin typeface="Calibri" charset="0"/>
                      </a:endParaRPr>
                    </a:p>
                  </a:txBody>
                  <a:tcPr marL="6350" marR="6350" marT="6350" marB="0" anchor="b"/>
                </a:tc>
                <a:tc>
                  <a:txBody>
                    <a:bodyPr/>
                    <a:lstStyle/>
                    <a:p>
                      <a:pPr algn="r" fontAlgn="b"/>
                      <a:r>
                        <a:rPr lang="en-US" sz="1200" u="none" strike="noStrike" dirty="0">
                          <a:effectLst/>
                        </a:rPr>
                        <a:t>487</a:t>
                      </a:r>
                      <a:endParaRPr lang="en-US" sz="1200" b="0" i="0" u="none" strike="noStrike" dirty="0">
                        <a:solidFill>
                          <a:srgbClr val="FFFFFF"/>
                        </a:solidFill>
                        <a:effectLst/>
                        <a:latin typeface="Calibri" charset="0"/>
                      </a:endParaRPr>
                    </a:p>
                  </a:txBody>
                  <a:tcPr marL="6350" marR="6350" marT="6350" marB="0" anchor="b"/>
                </a:tc>
                <a:tc>
                  <a:txBody>
                    <a:bodyPr/>
                    <a:lstStyle/>
                    <a:p>
                      <a:pPr algn="r" fontAlgn="b"/>
                      <a:r>
                        <a:rPr lang="en-US" sz="1200" u="none" strike="noStrike" dirty="0">
                          <a:effectLst/>
                        </a:rPr>
                        <a:t>908</a:t>
                      </a:r>
                      <a:endParaRPr lang="en-US" sz="1200" b="0" i="0" u="none" strike="noStrike" dirty="0">
                        <a:solidFill>
                          <a:srgbClr val="FFFFFF"/>
                        </a:solidFill>
                        <a:effectLst/>
                        <a:latin typeface="Calibri" charset="0"/>
                      </a:endParaRPr>
                    </a:p>
                  </a:txBody>
                  <a:tcPr marL="6350" marR="6350" marT="6350" marB="0" anchor="b"/>
                </a:tc>
                <a:tc>
                  <a:txBody>
                    <a:bodyPr/>
                    <a:lstStyle/>
                    <a:p>
                      <a:pPr algn="r" fontAlgn="b"/>
                      <a:r>
                        <a:rPr lang="en-US" sz="1200" u="none" strike="noStrike" dirty="0">
                          <a:effectLst/>
                        </a:rPr>
                        <a:t>1233</a:t>
                      </a:r>
                      <a:endParaRPr lang="en-US" sz="1200" b="0" i="0" u="none" strike="noStrike" dirty="0">
                        <a:solidFill>
                          <a:srgbClr val="FFFFFF"/>
                        </a:solidFill>
                        <a:effectLst/>
                        <a:latin typeface="Calibri" charset="0"/>
                      </a:endParaRPr>
                    </a:p>
                  </a:txBody>
                  <a:tcPr marL="6350" marR="6350" marT="6350" marB="0" anchor="b"/>
                </a:tc>
              </a:tr>
            </a:tbl>
          </a:graphicData>
        </a:graphic>
      </p:graphicFrame>
      <p:sp>
        <p:nvSpPr>
          <p:cNvPr id="30" name="TextBox 29"/>
          <p:cNvSpPr txBox="1"/>
          <p:nvPr/>
        </p:nvSpPr>
        <p:spPr>
          <a:xfrm>
            <a:off x="21781805" y="11322216"/>
            <a:ext cx="6394856" cy="1631216"/>
          </a:xfrm>
          <a:prstGeom prst="rect">
            <a:avLst/>
          </a:prstGeom>
          <a:noFill/>
        </p:spPr>
        <p:txBody>
          <a:bodyPr wrap="square" rtlCol="0">
            <a:spAutoFit/>
          </a:bodyPr>
          <a:lstStyle/>
          <a:p>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In Fig. 1, we see that the proportion of females is greater in each category that involves feeling inferior. In the “Never” category male and female proportions are basically equal.</a:t>
            </a: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15662749" y="13417118"/>
            <a:ext cx="5614948" cy="861774"/>
          </a:xfrm>
          <a:prstGeom prst="rect">
            <a:avLst/>
          </a:prstGeom>
          <a:noFill/>
        </p:spPr>
        <p:txBody>
          <a:bodyPr wrap="square" rtlCol="0">
            <a:spAutoFit/>
          </a:bodyPr>
          <a:lstStyle/>
          <a:p>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Figure 1. Proportion of males and females in each category of feeling inferior</a:t>
            </a: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22301396" y="21024551"/>
            <a:ext cx="6102109" cy="1246495"/>
          </a:xfrm>
          <a:prstGeom prst="rect">
            <a:avLst/>
          </a:prstGeom>
          <a:noFill/>
        </p:spPr>
        <p:txBody>
          <a:bodyPr wrap="square" rtlCol="0">
            <a:spAutoFit/>
          </a:bodyPr>
          <a:lstStyle/>
          <a:p>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Figure 2. The relationship between the age someone is first abused and how often they feel inferior</a:t>
            </a: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4" name="TextBox 33"/>
          <p:cNvSpPr txBox="1"/>
          <p:nvPr/>
        </p:nvSpPr>
        <p:spPr>
          <a:xfrm>
            <a:off x="15789004" y="16660910"/>
            <a:ext cx="5744539" cy="3939540"/>
          </a:xfrm>
          <a:prstGeom prst="rect">
            <a:avLst/>
          </a:prstGeom>
          <a:noFill/>
        </p:spPr>
        <p:txBody>
          <a:bodyPr wrap="square" rtlCol="0">
            <a:spAutoFit/>
          </a:bodyPr>
          <a:lstStyle/>
          <a:p>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In fig. 2,  we see that there is no significant relationship between the age a child is first abused and how often they feel inferior to those around them. We do notice that those abused at the youngest ages tend to be in the “Never” category.  When the relationship between just being abused in general and how often one felt inferior it was found that there was a significant relationship.</a:t>
            </a: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95223" y="7530268"/>
            <a:ext cx="6350000" cy="5715000"/>
          </a:xfrm>
          <a:prstGeom prst="rect">
            <a:avLst/>
          </a:prstGeom>
        </p:spPr>
      </p:pic>
      <p:sp>
        <p:nvSpPr>
          <p:cNvPr id="36" name="TextBox 35"/>
          <p:cNvSpPr txBox="1"/>
          <p:nvPr/>
        </p:nvSpPr>
        <p:spPr>
          <a:xfrm>
            <a:off x="15789118" y="7023448"/>
            <a:ext cx="5059206" cy="369332"/>
          </a:xfrm>
          <a:prstGeom prst="rect">
            <a:avLst/>
          </a:prstGeom>
          <a:noFill/>
        </p:spPr>
        <p:txBody>
          <a:bodyPr wrap="square" rtlCol="0">
            <a:spAutoFit/>
          </a:bodyPr>
          <a:lstStyle/>
          <a:p>
            <a:pPr algn="ctr"/>
            <a:r>
              <a:rPr lang="en-US" sz="1800" dirty="0" smtClean="0">
                <a:latin typeface="Times New Roman" panose="02020603050405020304" pitchFamily="18" charset="0"/>
                <a:cs typeface="Times New Roman" panose="02020603050405020304" pitchFamily="18" charset="0"/>
              </a:rPr>
              <a:t>Relationship between Gender and Feeling Inferior</a:t>
            </a:r>
            <a:endParaRPr lang="en-US" sz="1800" dirty="0">
              <a:latin typeface="Times New Roman" panose="02020603050405020304" pitchFamily="18" charset="0"/>
              <a:cs typeface="Times New Roman" panose="02020603050405020304" pitchFamily="18" charset="0"/>
            </a:endParaRPr>
          </a:p>
        </p:txBody>
      </p:sp>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68462" y="15178754"/>
            <a:ext cx="6350000" cy="5715000"/>
          </a:xfrm>
          <a:prstGeom prst="rect">
            <a:avLst/>
          </a:prstGeom>
        </p:spPr>
      </p:pic>
      <p:sp>
        <p:nvSpPr>
          <p:cNvPr id="38" name="TextBox 37"/>
          <p:cNvSpPr txBox="1"/>
          <p:nvPr/>
        </p:nvSpPr>
        <p:spPr>
          <a:xfrm>
            <a:off x="22910041" y="14737842"/>
            <a:ext cx="4884820" cy="477054"/>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Age First Abused v. Feeling Inferior</a:t>
            </a:r>
            <a:endParaRPr lang="en-US" sz="25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15734787" y="27288920"/>
            <a:ext cx="12513911" cy="2015936"/>
          </a:xfrm>
          <a:prstGeom prst="rect">
            <a:avLst/>
          </a:prstGeom>
          <a:noFill/>
        </p:spPr>
        <p:txBody>
          <a:bodyPr wrap="square" rtlCol="0">
            <a:spAutoFit/>
          </a:bodyPr>
          <a:lstStyle/>
          <a:p>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In table 2. we see the results of an odds ratio test conducted between being abused as a child and developing depression, then further specifying the chances of developing depression if you are a female. </a:t>
            </a:r>
            <a:r>
              <a:rPr lang="en-US" sz="2500" dirty="0">
                <a:solidFill>
                  <a:schemeClr val="accent5">
                    <a:lumMod val="50000"/>
                  </a:schemeClr>
                </a:solidFill>
                <a:latin typeface="Times New Roman" panose="02020603050405020304" pitchFamily="18" charset="0"/>
                <a:cs typeface="Times New Roman" panose="02020603050405020304" pitchFamily="18" charset="0"/>
              </a:rPr>
              <a:t>W</a:t>
            </a:r>
            <a:r>
              <a:rPr lang="en-US" sz="2500" dirty="0" smtClean="0">
                <a:solidFill>
                  <a:schemeClr val="accent5">
                    <a:lumMod val="50000"/>
                  </a:schemeClr>
                </a:solidFill>
                <a:latin typeface="Times New Roman" panose="02020603050405020304" pitchFamily="18" charset="0"/>
                <a:cs typeface="Times New Roman" panose="02020603050405020304" pitchFamily="18" charset="0"/>
              </a:rPr>
              <a:t>e found that those abused as children are almost twice(1.94x) as likely to develop depression later on in life than those who were not abused as children. Females are approximately 2.5 times at higher risk of developing depression if they were abused as a child.</a:t>
            </a:r>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1598244247"/>
              </p:ext>
            </p:extLst>
          </p:nvPr>
        </p:nvGraphicFramePr>
        <p:xfrm>
          <a:off x="18304999" y="24284145"/>
          <a:ext cx="7270807" cy="1991380"/>
        </p:xfrm>
        <a:graphic>
          <a:graphicData uri="http://schemas.openxmlformats.org/drawingml/2006/table">
            <a:tbl>
              <a:tblPr>
                <a:tableStyleId>{775DCB02-9BB8-47FD-8907-85C794F793BA}</a:tableStyleId>
              </a:tblPr>
              <a:tblGrid>
                <a:gridCol w="1833325"/>
                <a:gridCol w="1812494"/>
                <a:gridCol w="1812494"/>
                <a:gridCol w="1812494"/>
              </a:tblGrid>
              <a:tr h="497845">
                <a:tc>
                  <a:txBody>
                    <a:bodyPr/>
                    <a:lstStyle/>
                    <a:p>
                      <a:pPr algn="l" fontAlgn="b"/>
                      <a:r>
                        <a:rPr lang="en-US" sz="1200" u="none" strike="noStrike" dirty="0">
                          <a:effectLst/>
                        </a:rPr>
                        <a:t>Column1</a:t>
                      </a:r>
                      <a:endParaRPr lang="en-US" sz="1200" b="1" i="0" u="none" strike="noStrike" dirty="0">
                        <a:solidFill>
                          <a:srgbClr val="FFFFFF"/>
                        </a:solidFill>
                        <a:effectLst/>
                        <a:latin typeface="Calibri" charset="0"/>
                      </a:endParaRPr>
                    </a:p>
                  </a:txBody>
                  <a:tcPr marL="6350" marR="6350" marT="6350" marB="0" anchor="b"/>
                </a:tc>
                <a:tc>
                  <a:txBody>
                    <a:bodyPr/>
                    <a:lstStyle/>
                    <a:p>
                      <a:pPr algn="l" fontAlgn="b"/>
                      <a:r>
                        <a:rPr lang="en-US" sz="1200" u="none" strike="noStrike">
                          <a:effectLst/>
                        </a:rPr>
                        <a:t>OR</a:t>
                      </a:r>
                      <a:endParaRPr lang="en-US" sz="1200" b="1" i="0" u="none" strike="noStrike">
                        <a:solidFill>
                          <a:srgbClr val="FFFFFF"/>
                        </a:solidFill>
                        <a:effectLst/>
                        <a:latin typeface="Calibri" charset="0"/>
                      </a:endParaRPr>
                    </a:p>
                  </a:txBody>
                  <a:tcPr marL="6350" marR="6350" marT="6350" marB="0" anchor="b"/>
                </a:tc>
                <a:tc>
                  <a:txBody>
                    <a:bodyPr/>
                    <a:lstStyle/>
                    <a:p>
                      <a:pPr algn="l" fontAlgn="b"/>
                      <a:r>
                        <a:rPr lang="en-US" sz="1200" u="none" strike="noStrike">
                          <a:effectLst/>
                        </a:rPr>
                        <a:t>LCL</a:t>
                      </a:r>
                      <a:endParaRPr lang="en-US" sz="1200" b="1" i="0" u="none" strike="noStrike">
                        <a:solidFill>
                          <a:srgbClr val="FFFFFF"/>
                        </a:solidFill>
                        <a:effectLst/>
                        <a:latin typeface="Calibri" charset="0"/>
                      </a:endParaRPr>
                    </a:p>
                  </a:txBody>
                  <a:tcPr marL="6350" marR="6350" marT="6350" marB="0" anchor="b"/>
                </a:tc>
                <a:tc>
                  <a:txBody>
                    <a:bodyPr/>
                    <a:lstStyle/>
                    <a:p>
                      <a:pPr algn="l" fontAlgn="b"/>
                      <a:r>
                        <a:rPr lang="en-US" sz="1200" u="none" strike="noStrike">
                          <a:effectLst/>
                        </a:rPr>
                        <a:t>UCL</a:t>
                      </a:r>
                      <a:endParaRPr lang="en-US" sz="1200" b="1" i="0" u="none" strike="noStrike">
                        <a:solidFill>
                          <a:srgbClr val="FFFFFF"/>
                        </a:solidFill>
                        <a:effectLst/>
                        <a:latin typeface="Calibri" charset="0"/>
                      </a:endParaRPr>
                    </a:p>
                  </a:txBody>
                  <a:tcPr marL="6350" marR="6350" marT="6350" marB="0" anchor="b"/>
                </a:tc>
              </a:tr>
              <a:tr h="497845">
                <a:tc>
                  <a:txBody>
                    <a:bodyPr/>
                    <a:lstStyle/>
                    <a:p>
                      <a:pPr algn="l" fontAlgn="b"/>
                      <a:r>
                        <a:rPr lang="en-US" sz="1200" u="none" strike="noStrike">
                          <a:effectLst/>
                        </a:rPr>
                        <a:t>(Intercept)</a:t>
                      </a:r>
                      <a:endParaRPr lang="en-US" sz="1200" b="0" i="0" u="none" strike="noStrike">
                        <a:solidFill>
                          <a:srgbClr val="000000"/>
                        </a:solidFill>
                        <a:effectLst/>
                        <a:latin typeface="Calibri" charset="0"/>
                      </a:endParaRPr>
                    </a:p>
                  </a:txBody>
                  <a:tcPr marL="6350" marR="6350" marT="6350" marB="0" anchor="b"/>
                </a:tc>
                <a:tc>
                  <a:txBody>
                    <a:bodyPr/>
                    <a:lstStyle/>
                    <a:p>
                      <a:pPr algn="r" fontAlgn="b"/>
                      <a:r>
                        <a:rPr lang="en-US" sz="1200" u="none" strike="noStrike">
                          <a:effectLst/>
                        </a:rPr>
                        <a:t>0.1</a:t>
                      </a:r>
                      <a:endParaRPr lang="en-US" sz="1200" b="0" i="0" u="none" strike="noStrike">
                        <a:solidFill>
                          <a:srgbClr val="000000"/>
                        </a:solidFill>
                        <a:effectLst/>
                        <a:latin typeface="Calibri" charset="0"/>
                      </a:endParaRPr>
                    </a:p>
                  </a:txBody>
                  <a:tcPr marL="6350" marR="6350" marT="6350" marB="0" anchor="b"/>
                </a:tc>
                <a:tc>
                  <a:txBody>
                    <a:bodyPr/>
                    <a:lstStyle/>
                    <a:p>
                      <a:pPr algn="r" fontAlgn="b"/>
                      <a:r>
                        <a:rPr lang="en-US" sz="1200" u="none" strike="noStrike" dirty="0">
                          <a:effectLst/>
                        </a:rPr>
                        <a:t>0.08</a:t>
                      </a:r>
                      <a:endParaRPr lang="en-US" sz="1200" b="0" i="0" u="none" strike="noStrike" dirty="0">
                        <a:solidFill>
                          <a:srgbClr val="000000"/>
                        </a:solidFill>
                        <a:effectLst/>
                        <a:latin typeface="Calibri" charset="0"/>
                      </a:endParaRPr>
                    </a:p>
                  </a:txBody>
                  <a:tcPr marL="6350" marR="6350" marT="6350" marB="0" anchor="b"/>
                </a:tc>
                <a:tc>
                  <a:txBody>
                    <a:bodyPr/>
                    <a:lstStyle/>
                    <a:p>
                      <a:pPr algn="r" fontAlgn="b"/>
                      <a:r>
                        <a:rPr lang="en-US" sz="1200" u="none" strike="noStrike">
                          <a:effectLst/>
                        </a:rPr>
                        <a:t>1.10E-01</a:t>
                      </a:r>
                      <a:endParaRPr lang="en-US" sz="1200" b="0" i="0" u="none" strike="noStrike">
                        <a:solidFill>
                          <a:srgbClr val="000000"/>
                        </a:solidFill>
                        <a:effectLst/>
                        <a:latin typeface="Calibri" charset="0"/>
                      </a:endParaRPr>
                    </a:p>
                  </a:txBody>
                  <a:tcPr marL="6350" marR="6350" marT="6350" marB="0" anchor="b"/>
                </a:tc>
              </a:tr>
              <a:tr h="497845">
                <a:tc>
                  <a:txBody>
                    <a:bodyPr/>
                    <a:lstStyle/>
                    <a:p>
                      <a:pPr algn="l" fontAlgn="b"/>
                      <a:r>
                        <a:rPr lang="en-US" sz="1200" u="none" strike="noStrike">
                          <a:effectLst/>
                        </a:rPr>
                        <a:t>Abused(+)</a:t>
                      </a:r>
                      <a:endParaRPr lang="en-US" sz="1200" b="0" i="0" u="none" strike="noStrike">
                        <a:solidFill>
                          <a:srgbClr val="000000"/>
                        </a:solidFill>
                        <a:effectLst/>
                        <a:latin typeface="Calibri" charset="0"/>
                      </a:endParaRPr>
                    </a:p>
                  </a:txBody>
                  <a:tcPr marL="6350" marR="6350" marT="6350" marB="0" anchor="b"/>
                </a:tc>
                <a:tc>
                  <a:txBody>
                    <a:bodyPr/>
                    <a:lstStyle/>
                    <a:p>
                      <a:pPr algn="r" fontAlgn="b"/>
                      <a:r>
                        <a:rPr lang="en-US" sz="1200" u="none" strike="noStrike">
                          <a:effectLst/>
                        </a:rPr>
                        <a:t>1.94</a:t>
                      </a:r>
                      <a:endParaRPr lang="en-US" sz="1200" b="0" i="0" u="none" strike="noStrike">
                        <a:solidFill>
                          <a:srgbClr val="000000"/>
                        </a:solidFill>
                        <a:effectLst/>
                        <a:latin typeface="Calibri" charset="0"/>
                      </a:endParaRPr>
                    </a:p>
                  </a:txBody>
                  <a:tcPr marL="6350" marR="6350" marT="6350" marB="0" anchor="b"/>
                </a:tc>
                <a:tc>
                  <a:txBody>
                    <a:bodyPr/>
                    <a:lstStyle/>
                    <a:p>
                      <a:pPr algn="r" fontAlgn="b"/>
                      <a:r>
                        <a:rPr lang="en-US" sz="1200" u="none" strike="noStrike">
                          <a:effectLst/>
                        </a:rPr>
                        <a:t>1.62</a:t>
                      </a:r>
                      <a:endParaRPr lang="en-US" sz="1200" b="0" i="0" u="none" strike="noStrike">
                        <a:solidFill>
                          <a:srgbClr val="000000"/>
                        </a:solidFill>
                        <a:effectLst/>
                        <a:latin typeface="Calibri" charset="0"/>
                      </a:endParaRPr>
                    </a:p>
                  </a:txBody>
                  <a:tcPr marL="6350" marR="6350" marT="6350" marB="0" anchor="b"/>
                </a:tc>
                <a:tc>
                  <a:txBody>
                    <a:bodyPr/>
                    <a:lstStyle/>
                    <a:p>
                      <a:pPr algn="r" fontAlgn="b"/>
                      <a:r>
                        <a:rPr lang="en-US" sz="1200" u="none" strike="noStrike">
                          <a:effectLst/>
                        </a:rPr>
                        <a:t>2.32E+00</a:t>
                      </a:r>
                      <a:endParaRPr lang="en-US" sz="1200" b="0" i="0" u="none" strike="noStrike">
                        <a:solidFill>
                          <a:srgbClr val="000000"/>
                        </a:solidFill>
                        <a:effectLst/>
                        <a:latin typeface="Calibri" charset="0"/>
                      </a:endParaRPr>
                    </a:p>
                  </a:txBody>
                  <a:tcPr marL="6350" marR="6350" marT="6350" marB="0" anchor="b"/>
                </a:tc>
              </a:tr>
              <a:tr h="497845">
                <a:tc>
                  <a:txBody>
                    <a:bodyPr/>
                    <a:lstStyle/>
                    <a:p>
                      <a:pPr algn="l" fontAlgn="b"/>
                      <a:r>
                        <a:rPr lang="en-US" sz="1200" u="none" strike="noStrike" dirty="0">
                          <a:effectLst/>
                        </a:rPr>
                        <a:t>Females</a:t>
                      </a:r>
                      <a:endParaRPr lang="en-US" sz="1200" b="0" i="0" u="none" strike="noStrike" dirty="0">
                        <a:solidFill>
                          <a:srgbClr val="000000"/>
                        </a:solidFill>
                        <a:effectLst/>
                        <a:latin typeface="Calibri" charset="0"/>
                      </a:endParaRPr>
                    </a:p>
                  </a:txBody>
                  <a:tcPr marL="6350" marR="6350" marT="6350" marB="0" anchor="b"/>
                </a:tc>
                <a:tc>
                  <a:txBody>
                    <a:bodyPr/>
                    <a:lstStyle/>
                    <a:p>
                      <a:pPr algn="r" fontAlgn="b"/>
                      <a:r>
                        <a:rPr lang="en-US" sz="1200" u="none" strike="noStrike" dirty="0">
                          <a:effectLst/>
                        </a:rPr>
                        <a:t>2.47</a:t>
                      </a:r>
                      <a:endParaRPr lang="en-US" sz="1200" b="0" i="0" u="none" strike="noStrike" dirty="0">
                        <a:solidFill>
                          <a:srgbClr val="000000"/>
                        </a:solidFill>
                        <a:effectLst/>
                        <a:latin typeface="Calibri" charset="0"/>
                      </a:endParaRPr>
                    </a:p>
                  </a:txBody>
                  <a:tcPr marL="6350" marR="6350" marT="6350" marB="0" anchor="b"/>
                </a:tc>
                <a:tc>
                  <a:txBody>
                    <a:bodyPr/>
                    <a:lstStyle/>
                    <a:p>
                      <a:pPr algn="r" fontAlgn="b"/>
                      <a:r>
                        <a:rPr lang="en-US" sz="1200" u="none" strike="noStrike" dirty="0">
                          <a:effectLst/>
                        </a:rPr>
                        <a:t>2.1</a:t>
                      </a:r>
                      <a:endParaRPr lang="en-US" sz="1200" b="0" i="0" u="none" strike="noStrike" dirty="0">
                        <a:solidFill>
                          <a:srgbClr val="000000"/>
                        </a:solidFill>
                        <a:effectLst/>
                        <a:latin typeface="Calibri" charset="0"/>
                      </a:endParaRPr>
                    </a:p>
                  </a:txBody>
                  <a:tcPr marL="6350" marR="6350" marT="6350" marB="0" anchor="b"/>
                </a:tc>
                <a:tc>
                  <a:txBody>
                    <a:bodyPr/>
                    <a:lstStyle/>
                    <a:p>
                      <a:pPr algn="r" fontAlgn="b"/>
                      <a:r>
                        <a:rPr lang="en-US" sz="1200" u="none" strike="noStrike" dirty="0">
                          <a:effectLst/>
                        </a:rPr>
                        <a:t>2.91E+00</a:t>
                      </a:r>
                      <a:endParaRPr lang="en-US" sz="1200" b="0" i="0" u="none" strike="noStrike" dirty="0">
                        <a:solidFill>
                          <a:srgbClr val="000000"/>
                        </a:solidFill>
                        <a:effectLst/>
                        <a:latin typeface="Calibri" charset="0"/>
                      </a:endParaRPr>
                    </a:p>
                  </a:txBody>
                  <a:tcPr marL="6350" marR="6350" marT="6350" marB="0" anchor="b"/>
                </a:tc>
              </a:tr>
            </a:tbl>
          </a:graphicData>
        </a:graphic>
      </p:graphicFrame>
      <p:sp>
        <p:nvSpPr>
          <p:cNvPr id="42" name="TextBox 41"/>
          <p:cNvSpPr txBox="1"/>
          <p:nvPr/>
        </p:nvSpPr>
        <p:spPr>
          <a:xfrm>
            <a:off x="18129125" y="23626121"/>
            <a:ext cx="7725234" cy="477054"/>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Table 2. Odds Ratio for abuse and developing depression</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00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4363</TotalTime>
  <Words>961</Words>
  <Application>Microsoft Macintosh PowerPoint</Application>
  <PresentationFormat>Custom</PresentationFormat>
  <Paragraphs>76</Paragraphs>
  <Slides>1</Slides>
  <Notes>0</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Jacqueline Sanchez</cp:lastModifiedBy>
  <cp:revision>89</cp:revision>
  <dcterms:created xsi:type="dcterms:W3CDTF">2012-02-03T19:11:35Z</dcterms:created>
  <dcterms:modified xsi:type="dcterms:W3CDTF">2017-11-30T07:34:21Z</dcterms:modified>
</cp:coreProperties>
</file>